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75" r:id="rId2"/>
    <p:sldId id="278" r:id="rId3"/>
    <p:sldId id="286" r:id="rId4"/>
    <p:sldId id="279" r:id="rId5"/>
    <p:sldId id="281" r:id="rId6"/>
    <p:sldId id="282" r:id="rId7"/>
    <p:sldId id="283" r:id="rId8"/>
    <p:sldId id="284" r:id="rId9"/>
    <p:sldId id="285" r:id="rId10"/>
    <p:sldId id="27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E1FCBD5-D82C-290E-7FD1-FDE64F6E478C}" v="16" dt="2025-01-29T16:22:14.429"/>
    <p1510:client id="{BB596755-DE28-EE45-AC64-B5250D08B48A}" v="476" dt="2025-01-29T16:19:31.67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1348"/>
    <p:restoredTop sz="94705"/>
  </p:normalViewPr>
  <p:slideViewPr>
    <p:cSldViewPr snapToGrid="0">
      <p:cViewPr varScale="1">
        <p:scale>
          <a:sx n="50" d="100"/>
          <a:sy n="50" d="100"/>
        </p:scale>
        <p:origin x="168" y="20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jpeg>
</file>

<file path=ppt/media/image3.png>
</file>

<file path=ppt/media/image4.png>
</file>

<file path=ppt/media/image5.jpe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1/29/25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1/29/25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www.geeksforgeeks.org/tokenization-using-spacy-library/" TargetMode="External"/><Relationship Id="rId7" Type="http://schemas.openxmlformats.org/officeDocument/2006/relationships/hyperlink" Target="https://ieeexplore.ieee.org/document/9404712" TargetMode="External"/><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hyperlink" Target="https://domino.ai/blog/natural-language-in-python-using-spacy" TargetMode="External"/><Relationship Id="rId5" Type="http://schemas.openxmlformats.org/officeDocument/2006/relationships/hyperlink" Target="https://www.nltk.org/book/ch01.html" TargetMode="External"/><Relationship Id="rId4" Type="http://schemas.openxmlformats.org/officeDocument/2006/relationships/hyperlink" Target="https://www.geeksforgeeks.org/introduction-to-nltk-tokenization-stemming-lemmatization-pos-tagging/"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E2FC1D6-351A-F819-8532-DF04B481290C}"/>
            </a:ext>
          </a:extLst>
        </p:cNvPr>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D009D6D5-DAC2-4A8B-A17A-E206B9012D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A cloud computing diagram with various symbols&#10;&#10;Description automatically generated with medium confidence">
            <a:extLst>
              <a:ext uri="{FF2B5EF4-FFF2-40B4-BE49-F238E27FC236}">
                <a16:creationId xmlns:a16="http://schemas.microsoft.com/office/drawing/2014/main" id="{D20C02AF-D41E-DC6E-6A4F-7CF764EBD150}"/>
              </a:ext>
            </a:extLst>
          </p:cNvPr>
          <p:cNvPicPr>
            <a:picLocks noChangeAspect="1"/>
          </p:cNvPicPr>
          <p:nvPr/>
        </p:nvPicPr>
        <p:blipFill>
          <a:blip r:embed="rId2">
            <a:alphaModFix amt="36000"/>
            <a:extLst>
              <a:ext uri="{28A0092B-C50C-407E-A947-70E740481C1C}">
                <a14:useLocalDpi xmlns:a14="http://schemas.microsoft.com/office/drawing/2010/main" val="0"/>
              </a:ext>
            </a:extLst>
          </a:blip>
          <a:srcRect l="10302" r="7534"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4" name="TextBox 3">
            <a:extLst>
              <a:ext uri="{FF2B5EF4-FFF2-40B4-BE49-F238E27FC236}">
                <a16:creationId xmlns:a16="http://schemas.microsoft.com/office/drawing/2014/main" id="{C350E8F8-89B6-D2C9-2B58-378CE0035E3A}"/>
              </a:ext>
            </a:extLst>
          </p:cNvPr>
          <p:cNvSpPr txBox="1"/>
          <p:nvPr/>
        </p:nvSpPr>
        <p:spPr>
          <a:xfrm>
            <a:off x="293854" y="1040724"/>
            <a:ext cx="5935361" cy="1384995"/>
          </a:xfrm>
          <a:prstGeom prst="rect">
            <a:avLst/>
          </a:prstGeom>
          <a:noFill/>
        </p:spPr>
        <p:txBody>
          <a:bodyPr wrap="square" lIns="91440" tIns="45720" rIns="91440" bIns="45720" anchor="t">
            <a:spAutoFit/>
          </a:bodyPr>
          <a:lstStyle/>
          <a:p>
            <a:r>
              <a:rPr lang="en-US" sz="2800" b="0" i="0">
                <a:solidFill>
                  <a:srgbClr val="2D3B45"/>
                </a:solidFill>
                <a:effectLst/>
                <a:latin typeface="Segoe UI" panose="020B0502040204020203" pitchFamily="34" charset="0"/>
                <a:cs typeface="Segoe UI" panose="020B0502040204020203" pitchFamily="34" charset="0"/>
              </a:rPr>
              <a:t>A02 A Comparative Analysis of Machine Learning and Deep Learning Tools and Frameworks</a:t>
            </a:r>
          </a:p>
        </p:txBody>
      </p:sp>
      <p:sp>
        <p:nvSpPr>
          <p:cNvPr id="5" name="TextBox 4">
            <a:extLst>
              <a:ext uri="{FF2B5EF4-FFF2-40B4-BE49-F238E27FC236}">
                <a16:creationId xmlns:a16="http://schemas.microsoft.com/office/drawing/2014/main" id="{C69901A9-CC6F-29C4-C198-BCFAFF99D3CC}"/>
              </a:ext>
            </a:extLst>
          </p:cNvPr>
          <p:cNvSpPr txBox="1"/>
          <p:nvPr/>
        </p:nvSpPr>
        <p:spPr>
          <a:xfrm>
            <a:off x="293854" y="3458590"/>
            <a:ext cx="2406816" cy="338554"/>
          </a:xfrm>
          <a:prstGeom prst="rect">
            <a:avLst/>
          </a:prstGeom>
          <a:noFill/>
        </p:spPr>
        <p:txBody>
          <a:bodyPr wrap="square" lIns="91440" tIns="45720" rIns="91440" bIns="45720" anchor="t">
            <a:spAutoFit/>
          </a:bodyPr>
          <a:lstStyle/>
          <a:p>
            <a:r>
              <a:rPr lang="en-US" sz="1600" dirty="0">
                <a:solidFill>
                  <a:srgbClr val="2D3B45"/>
                </a:solidFill>
                <a:latin typeface="Segoe UI"/>
                <a:cs typeface="Segoe UI"/>
              </a:rPr>
              <a:t>January 29</a:t>
            </a:r>
            <a:r>
              <a:rPr lang="en-US" sz="1600" baseline="30000" dirty="0">
                <a:solidFill>
                  <a:srgbClr val="2D3B45"/>
                </a:solidFill>
                <a:latin typeface="Segoe UI"/>
                <a:cs typeface="Segoe UI"/>
              </a:rPr>
              <a:t>th</a:t>
            </a:r>
            <a:r>
              <a:rPr lang="en-US" sz="1600" dirty="0">
                <a:solidFill>
                  <a:srgbClr val="2D3B45"/>
                </a:solidFill>
                <a:latin typeface="Segoe UI"/>
                <a:cs typeface="Segoe UI"/>
              </a:rPr>
              <a:t>, </a:t>
            </a:r>
            <a:r>
              <a:rPr lang="en-US" sz="1600" b="0" i="0" dirty="0">
                <a:solidFill>
                  <a:srgbClr val="2D3B45"/>
                </a:solidFill>
                <a:effectLst/>
                <a:latin typeface="Segoe UI"/>
                <a:cs typeface="Segoe UI"/>
              </a:rPr>
              <a:t>2025</a:t>
            </a:r>
          </a:p>
        </p:txBody>
      </p:sp>
      <p:sp>
        <p:nvSpPr>
          <p:cNvPr id="11" name="TextBox 10">
            <a:extLst>
              <a:ext uri="{FF2B5EF4-FFF2-40B4-BE49-F238E27FC236}">
                <a16:creationId xmlns:a16="http://schemas.microsoft.com/office/drawing/2014/main" id="{70599D42-E5E1-2FC6-763E-B764D5BD08B9}"/>
              </a:ext>
            </a:extLst>
          </p:cNvPr>
          <p:cNvSpPr txBox="1"/>
          <p:nvPr/>
        </p:nvSpPr>
        <p:spPr>
          <a:xfrm>
            <a:off x="293854" y="3165494"/>
            <a:ext cx="5802146" cy="261610"/>
          </a:xfrm>
          <a:prstGeom prst="rect">
            <a:avLst/>
          </a:prstGeom>
          <a:noFill/>
        </p:spPr>
        <p:txBody>
          <a:bodyPr wrap="square" lIns="91440" tIns="45720" rIns="91440" bIns="45720" anchor="t">
            <a:spAutoFit/>
          </a:bodyPr>
          <a:lstStyle/>
          <a:p>
            <a:pPr algn="l"/>
            <a:r>
              <a:rPr lang="en-US" sz="1100" b="0" i="0">
                <a:solidFill>
                  <a:srgbClr val="2D3B45"/>
                </a:solidFill>
                <a:effectLst/>
                <a:latin typeface="Segoe UI"/>
                <a:cs typeface="Segoe UI"/>
              </a:rPr>
              <a:t>Contributors: Martin Demel, Bradley Johnson, Jesus Ocampo, Ethan Phan</a:t>
            </a:r>
          </a:p>
        </p:txBody>
      </p:sp>
      <p:sp>
        <p:nvSpPr>
          <p:cNvPr id="12" name="TextBox 11">
            <a:extLst>
              <a:ext uri="{FF2B5EF4-FFF2-40B4-BE49-F238E27FC236}">
                <a16:creationId xmlns:a16="http://schemas.microsoft.com/office/drawing/2014/main" id="{D46E5C1B-70D2-D936-7FDD-C8DB18E8929B}"/>
              </a:ext>
            </a:extLst>
          </p:cNvPr>
          <p:cNvSpPr txBox="1"/>
          <p:nvPr/>
        </p:nvSpPr>
        <p:spPr>
          <a:xfrm>
            <a:off x="293854" y="2515365"/>
            <a:ext cx="5962785" cy="646331"/>
          </a:xfrm>
          <a:prstGeom prst="rect">
            <a:avLst/>
          </a:prstGeom>
          <a:noFill/>
        </p:spPr>
        <p:txBody>
          <a:bodyPr wrap="square" lIns="91440" tIns="45720" rIns="91440" bIns="45720" anchor="t">
            <a:spAutoFit/>
          </a:bodyPr>
          <a:lstStyle/>
          <a:p>
            <a:pPr algn="l"/>
            <a:r>
              <a:rPr lang="en-US" b="0" i="0">
                <a:solidFill>
                  <a:srgbClr val="2D3B45"/>
                </a:solidFill>
                <a:effectLst/>
                <a:latin typeface="Segoe UI"/>
                <a:cs typeface="Segoe UI"/>
              </a:rPr>
              <a:t>Department of Science, Technology, Engineering &amp; Math</a:t>
            </a:r>
          </a:p>
          <a:p>
            <a:r>
              <a:rPr lang="en-US">
                <a:solidFill>
                  <a:srgbClr val="2D3B45"/>
                </a:solidFill>
                <a:latin typeface="Segoe UI"/>
                <a:cs typeface="Segoe UI"/>
              </a:rPr>
              <a:t>Team 5</a:t>
            </a:r>
            <a:endParaRPr lang="en-US">
              <a:solidFill>
                <a:srgbClr val="2D3B45"/>
              </a:solidFill>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10706969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99D32C3-DAA0-C2E4-AC4C-FF6FD77F5FB5}"/>
            </a:ext>
          </a:extLst>
        </p:cNvPr>
        <p:cNvGrpSpPr/>
        <p:nvPr/>
      </p:nvGrpSpPr>
      <p:grpSpPr>
        <a:xfrm>
          <a:off x="0" y="0"/>
          <a:ext cx="0" cy="0"/>
          <a:chOff x="0" y="0"/>
          <a:chExt cx="0" cy="0"/>
        </a:xfrm>
      </p:grpSpPr>
      <p:pic>
        <p:nvPicPr>
          <p:cNvPr id="3" name="Picture 2" descr="A cloud computing diagram with various symbols&#10;&#10;Description automatically generated with medium confidence">
            <a:extLst>
              <a:ext uri="{FF2B5EF4-FFF2-40B4-BE49-F238E27FC236}">
                <a16:creationId xmlns:a16="http://schemas.microsoft.com/office/drawing/2014/main" id="{6EAE649D-9F35-83EF-B465-66B8C46F2817}"/>
              </a:ext>
            </a:extLst>
          </p:cNvPr>
          <p:cNvPicPr>
            <a:picLocks noChangeAspect="1"/>
          </p:cNvPicPr>
          <p:nvPr/>
        </p:nvPicPr>
        <p:blipFill>
          <a:blip r:embed="rId2">
            <a:alphaModFix amt="36000"/>
            <a:extLst>
              <a:ext uri="{28A0092B-C50C-407E-A947-70E740481C1C}">
                <a14:useLocalDpi xmlns:a14="http://schemas.microsoft.com/office/drawing/2010/main" val="0"/>
              </a:ext>
            </a:extLst>
          </a:blip>
          <a:srcRect l="10302" r="7534" b="1"/>
          <a:stretch/>
        </p:blipFill>
        <p:spPr>
          <a:xfrm>
            <a:off x="6229215" y="10"/>
            <a:ext cx="5962785" cy="6857990"/>
          </a:xfrm>
          <a:custGeom>
            <a:avLst/>
            <a:gdLst/>
            <a:ahLst/>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p:spPr>
      </p:pic>
      <p:sp>
        <p:nvSpPr>
          <p:cNvPr id="2" name="TextBox 1">
            <a:extLst>
              <a:ext uri="{FF2B5EF4-FFF2-40B4-BE49-F238E27FC236}">
                <a16:creationId xmlns:a16="http://schemas.microsoft.com/office/drawing/2014/main" id="{E467026F-AFF7-947F-7DAD-5BF25B5E762A}"/>
              </a:ext>
            </a:extLst>
          </p:cNvPr>
          <p:cNvSpPr txBox="1"/>
          <p:nvPr/>
        </p:nvSpPr>
        <p:spPr>
          <a:xfrm>
            <a:off x="962809" y="2495338"/>
            <a:ext cx="3236211" cy="769441"/>
          </a:xfrm>
          <a:prstGeom prst="rect">
            <a:avLst/>
          </a:prstGeom>
          <a:noFill/>
        </p:spPr>
        <p:txBody>
          <a:bodyPr wrap="square">
            <a:spAutoFit/>
          </a:bodyPr>
          <a:lstStyle/>
          <a:p>
            <a:r>
              <a:rPr lang="en-US" sz="4400" b="1" i="0">
                <a:solidFill>
                  <a:srgbClr val="2D3B45"/>
                </a:solidFill>
                <a:effectLst/>
                <a:latin typeface="Segoe UI" panose="020B0502040204020203" pitchFamily="34" charset="0"/>
                <a:cs typeface="Segoe UI" panose="020B0502040204020203" pitchFamily="34" charset="0"/>
              </a:rPr>
              <a:t>Thank you.</a:t>
            </a:r>
          </a:p>
        </p:txBody>
      </p:sp>
    </p:spTree>
    <p:extLst>
      <p:ext uri="{BB962C8B-B14F-4D97-AF65-F5344CB8AC3E}">
        <p14:creationId xmlns:p14="http://schemas.microsoft.com/office/powerpoint/2010/main" val="13149717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2883410-4EE7-5360-A4A7-D0117572EB81}"/>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1FAB925A-2313-7621-AA70-AAE2C1F0E14F}"/>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0143EE1F-D382-9138-F651-A5712DAAFAC3}"/>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Agenda</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9A9DC345-4D94-B400-6CCF-766BAE69AD6B}"/>
              </a:ext>
            </a:extLst>
          </p:cNvPr>
          <p:cNvSpPr>
            <a:spLocks noGrp="1"/>
          </p:cNvSpPr>
          <p:nvPr>
            <p:ph idx="1"/>
          </p:nvPr>
        </p:nvSpPr>
        <p:spPr/>
        <p:txBody>
          <a:bodyPr>
            <a:noAutofit/>
          </a:bodyPr>
          <a:lstStyle/>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Introduction</a:t>
            </a:r>
          </a:p>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History</a:t>
            </a:r>
          </a:p>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Real World Applications</a:t>
            </a:r>
          </a:p>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Demonstration</a:t>
            </a:r>
          </a:p>
          <a:p>
            <a:pPr marL="857250" lvl="1" indent="-342900">
              <a:lnSpc>
                <a:spcPct val="100000"/>
              </a:lnSpc>
              <a:spcAft>
                <a:spcPts val="600"/>
              </a:spcAft>
              <a:buFont typeface="Courier New" panose="02070309020205020404" pitchFamily="49" charset="0"/>
              <a:buChar char="o"/>
            </a:pPr>
            <a:r>
              <a:rPr lang="en-US" sz="2000">
                <a:latin typeface="Segoe UI" panose="020B0502040204020203" pitchFamily="34" charset="0"/>
                <a:cs typeface="Segoe UI" panose="020B0502040204020203" pitchFamily="34" charset="0"/>
              </a:rPr>
              <a:t>Spacy</a:t>
            </a:r>
          </a:p>
          <a:p>
            <a:pPr marL="857250" lvl="1" indent="-342900">
              <a:lnSpc>
                <a:spcPct val="100000"/>
              </a:lnSpc>
              <a:spcAft>
                <a:spcPts val="600"/>
              </a:spcAft>
              <a:buFont typeface="Courier New" panose="02070309020205020404" pitchFamily="49" charset="0"/>
              <a:buChar char="o"/>
            </a:pPr>
            <a:r>
              <a:rPr lang="en-US" sz="2000">
                <a:latin typeface="Segoe UI" panose="020B0502040204020203" pitchFamily="34" charset="0"/>
                <a:cs typeface="Segoe UI" panose="020B0502040204020203" pitchFamily="34" charset="0"/>
              </a:rPr>
              <a:t>NLTK</a:t>
            </a:r>
          </a:p>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Conclusion</a:t>
            </a:r>
          </a:p>
          <a:p>
            <a:pPr marL="285750" indent="-228600">
              <a:lnSpc>
                <a:spcPct val="100000"/>
              </a:lnSpc>
              <a:spcAft>
                <a:spcPts val="600"/>
              </a:spcAft>
              <a:buFont typeface="Arial" panose="020B0604020202020204" pitchFamily="34" charset="0"/>
              <a:buChar char="•"/>
            </a:pPr>
            <a:r>
              <a:rPr lang="en-US" sz="2000">
                <a:latin typeface="Segoe UI" panose="020B0502040204020203" pitchFamily="34" charset="0"/>
                <a:cs typeface="Segoe UI" panose="020B0502040204020203" pitchFamily="34" charset="0"/>
              </a:rPr>
              <a:t>Sources</a:t>
            </a:r>
          </a:p>
        </p:txBody>
      </p:sp>
    </p:spTree>
    <p:extLst>
      <p:ext uri="{BB962C8B-B14F-4D97-AF65-F5344CB8AC3E}">
        <p14:creationId xmlns:p14="http://schemas.microsoft.com/office/powerpoint/2010/main" val="21225584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A90CE526-815A-ABBC-C1E1-CDE07B365E44}"/>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87AED1E1-8B0F-C394-393A-C73ECB05EEED}"/>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0B7334A4-E781-85A9-E057-F802D76880DA}"/>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Introduction</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C170DCC2-2F37-DAB8-96A8-11D6D399DE37}"/>
              </a:ext>
            </a:extLst>
          </p:cNvPr>
          <p:cNvSpPr>
            <a:spLocks noGrp="1"/>
          </p:cNvSpPr>
          <p:nvPr>
            <p:ph idx="1"/>
          </p:nvPr>
        </p:nvSpPr>
        <p:spPr/>
        <p:txBody>
          <a:bodyPr>
            <a:noAutofit/>
          </a:bodyPr>
          <a:lstStyle/>
          <a:p>
            <a:pPr marL="0" indent="0">
              <a:lnSpc>
                <a:spcPct val="150000"/>
              </a:lnSpc>
              <a:buNone/>
            </a:pPr>
            <a:r>
              <a:rPr lang="en-US" sz="1400" b="1">
                <a:latin typeface="Segoe UI" panose="020B0502040204020203" pitchFamily="34" charset="0"/>
                <a:cs typeface="Segoe UI" panose="020B0502040204020203" pitchFamily="34" charset="0"/>
              </a:rPr>
              <a:t>What is NLP</a:t>
            </a:r>
          </a:p>
          <a:p>
            <a:pPr marL="0" indent="0">
              <a:lnSpc>
                <a:spcPct val="150000"/>
              </a:lnSpc>
              <a:buNone/>
            </a:pPr>
            <a:r>
              <a:rPr lang="en-US" sz="1400">
                <a:latin typeface="Segoe UI" panose="020B0502040204020203" pitchFamily="34" charset="0"/>
                <a:cs typeface="Segoe UI" panose="020B0502040204020203" pitchFamily="34" charset="0"/>
              </a:rPr>
              <a:t>Natural Language Processing (NLP) enables computers to understand, interpret, and generate human language. </a:t>
            </a:r>
          </a:p>
          <a:p>
            <a:pPr marL="0" indent="0">
              <a:lnSpc>
                <a:spcPct val="150000"/>
              </a:lnSpc>
              <a:buNone/>
            </a:pPr>
            <a:r>
              <a:rPr lang="en-US" sz="1400" b="1" kern="1200">
                <a:solidFill>
                  <a:schemeClr val="tx1"/>
                </a:solidFill>
                <a:latin typeface="Segoe UI" panose="020B0502040204020203" pitchFamily="34" charset="0"/>
                <a:cs typeface="Segoe UI" panose="020B0502040204020203" pitchFamily="34" charset="0"/>
              </a:rPr>
              <a:t>Importance of NLP Tools</a:t>
            </a:r>
            <a:endParaRPr lang="en-US" sz="1400" b="1">
              <a:latin typeface="Segoe UI" panose="020B0502040204020203" pitchFamily="34" charset="0"/>
              <a:cs typeface="Segoe UI" panose="020B0502040204020203" pitchFamily="34" charset="0"/>
            </a:endParaRPr>
          </a:p>
          <a:p>
            <a:pPr marL="0" indent="0">
              <a:lnSpc>
                <a:spcPct val="150000"/>
              </a:lnSpc>
              <a:buNone/>
            </a:pPr>
            <a:r>
              <a:rPr lang="en-US" sz="1400">
                <a:latin typeface="Segoe UI" panose="020B0502040204020203" pitchFamily="34" charset="0"/>
                <a:cs typeface="Segoe UI" panose="020B0502040204020203" pitchFamily="34" charset="0"/>
              </a:rPr>
              <a:t>As text data grows exponentially, robust NLP libraries are essential for tasks like sentiment analysis, information extraction, and language modeling. </a:t>
            </a:r>
          </a:p>
          <a:p>
            <a:pPr marL="0" indent="0">
              <a:lnSpc>
                <a:spcPct val="150000"/>
              </a:lnSpc>
              <a:buNone/>
            </a:pPr>
            <a:r>
              <a:rPr lang="en-US" sz="1400" b="1">
                <a:latin typeface="Segoe UI" panose="020B0502040204020203" pitchFamily="34" charset="0"/>
                <a:cs typeface="Segoe UI" panose="020B0502040204020203" pitchFamily="34" charset="0"/>
              </a:rPr>
              <a:t>Presentation Goal</a:t>
            </a:r>
          </a:p>
          <a:p>
            <a:pPr marL="0" indent="0">
              <a:lnSpc>
                <a:spcPct val="150000"/>
              </a:lnSpc>
              <a:buNone/>
            </a:pPr>
            <a:r>
              <a:rPr lang="en-US" sz="1400">
                <a:latin typeface="Segoe UI" panose="020B0502040204020203" pitchFamily="34" charset="0"/>
                <a:cs typeface="Segoe UI" panose="020B0502040204020203" pitchFamily="34" charset="0"/>
              </a:rPr>
              <a:t>Provide a clear overview and comparison between NLTK and </a:t>
            </a:r>
            <a:r>
              <a:rPr lang="en-US" sz="1400" err="1">
                <a:latin typeface="Segoe UI" panose="020B0502040204020203" pitchFamily="34" charset="0"/>
                <a:cs typeface="Segoe UI" panose="020B0502040204020203" pitchFamily="34" charset="0"/>
              </a:rPr>
              <a:t>spaCy</a:t>
            </a:r>
            <a:r>
              <a:rPr lang="en-US" sz="1400">
                <a:latin typeface="Segoe UI" panose="020B0502040204020203" pitchFamily="34" charset="0"/>
                <a:cs typeface="Segoe UI" panose="020B0502040204020203" pitchFamily="34" charset="0"/>
              </a:rPr>
              <a:t>. </a:t>
            </a:r>
          </a:p>
          <a:p>
            <a:pPr marL="0" indent="0">
              <a:lnSpc>
                <a:spcPct val="150000"/>
              </a:lnSpc>
              <a:buNone/>
            </a:pPr>
            <a:r>
              <a:rPr lang="en-US" sz="1400" b="1" kern="1200">
                <a:latin typeface="Segoe UI" panose="020B0502040204020203" pitchFamily="34" charset="0"/>
                <a:cs typeface="Segoe UI" panose="020B0502040204020203" pitchFamily="34" charset="0"/>
              </a:rPr>
              <a:t>Focus NLTK vs. SpaCy</a:t>
            </a:r>
            <a:endParaRPr lang="en-US" sz="1400" b="1">
              <a:latin typeface="Segoe UI" panose="020B0502040204020203" pitchFamily="34" charset="0"/>
              <a:cs typeface="Segoe UI" panose="020B0502040204020203" pitchFamily="34" charset="0"/>
            </a:endParaRPr>
          </a:p>
          <a:p>
            <a:pPr marL="0" indent="0" rtl="0">
              <a:lnSpc>
                <a:spcPct val="150000"/>
              </a:lnSpc>
              <a:buNone/>
            </a:pPr>
            <a:r>
              <a:rPr lang="en-US" sz="1400" kern="1200">
                <a:solidFill>
                  <a:schemeClr val="tx1"/>
                </a:solidFill>
                <a:latin typeface="Segoe UI" panose="020B0502040204020203" pitchFamily="34" charset="0"/>
                <a:cs typeface="Segoe UI" panose="020B0502040204020203" pitchFamily="34" charset="0"/>
              </a:rPr>
              <a:t>NLTK is a pioneering toolkit well-known in academia for teaching and prototyping</a:t>
            </a:r>
          </a:p>
          <a:p>
            <a:pPr marL="0" indent="0" rtl="0">
              <a:lnSpc>
                <a:spcPct val="150000"/>
              </a:lnSpc>
              <a:buNone/>
            </a:pPr>
            <a:r>
              <a:rPr lang="en-US" sz="1400">
                <a:latin typeface="Segoe UI" panose="020B0502040204020203" pitchFamily="34" charset="0"/>
                <a:cs typeface="Segoe UI" panose="020B0502040204020203" pitchFamily="34" charset="0"/>
              </a:rPr>
              <a:t>S</a:t>
            </a:r>
            <a:r>
              <a:rPr lang="en-US" sz="1400" kern="1200">
                <a:latin typeface="Segoe UI" panose="020B0502040204020203" pitchFamily="34" charset="0"/>
                <a:cs typeface="Segoe UI" panose="020B0502040204020203" pitchFamily="34" charset="0"/>
              </a:rPr>
              <a:t>paCy</a:t>
            </a:r>
            <a:r>
              <a:rPr lang="en-US" sz="1400">
                <a:latin typeface="Segoe UI" panose="020B0502040204020203" pitchFamily="34" charset="0"/>
                <a:cs typeface="Segoe UI" panose="020B0502040204020203" pitchFamily="34" charset="0"/>
              </a:rPr>
              <a:t> is a</a:t>
            </a:r>
            <a:r>
              <a:rPr lang="en-US" sz="1400" kern="1200">
                <a:solidFill>
                  <a:schemeClr val="tx1"/>
                </a:solidFill>
                <a:latin typeface="Segoe UI" panose="020B0502040204020203" pitchFamily="34" charset="0"/>
                <a:cs typeface="Segoe UI" panose="020B0502040204020203" pitchFamily="34" charset="0"/>
              </a:rPr>
              <a:t> newer, production-oriented library known for its speed and efficiency. </a:t>
            </a:r>
          </a:p>
        </p:txBody>
      </p:sp>
      <p:pic>
        <p:nvPicPr>
          <p:cNvPr id="8" name="Content Placeholder 3" descr="A group of people sitting around a table with laptops&#10;&#10;AI-generated content may be incorrect.">
            <a:extLst>
              <a:ext uri="{FF2B5EF4-FFF2-40B4-BE49-F238E27FC236}">
                <a16:creationId xmlns:a16="http://schemas.microsoft.com/office/drawing/2014/main" id="{961D4EA1-DFE3-22E6-60AD-AF6549316619}"/>
              </a:ext>
            </a:extLst>
          </p:cNvPr>
          <p:cNvPicPr>
            <a:picLocks noChangeAspect="1"/>
          </p:cNvPicPr>
          <p:nvPr/>
        </p:nvPicPr>
        <p:blipFill>
          <a:blip r:embed="rId3">
            <a:alphaModFix amt="46000"/>
          </a:blip>
          <a:srcRect b="5436"/>
          <a:stretch/>
        </p:blipFill>
        <p:spPr>
          <a:xfrm>
            <a:off x="8103312" y="3794917"/>
            <a:ext cx="3668064" cy="2601498"/>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97328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EB988E3-FB3E-D690-57B5-CB79369986A1}"/>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91D44FEA-08DB-3D74-4010-AB4E73B3055F}"/>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9FBB82FB-0827-73DE-E271-F2B3EF14FD88}"/>
              </a:ext>
            </a:extLst>
          </p:cNvPr>
          <p:cNvSpPr>
            <a:spLocks noGrp="1"/>
          </p:cNvSpPr>
          <p:nvPr>
            <p:ph type="title"/>
          </p:nvPr>
        </p:nvSpPr>
        <p:spPr/>
        <p:txBody>
          <a:bodyPr/>
          <a:lstStyle/>
          <a:p>
            <a:pPr algn="l"/>
            <a:r>
              <a:rPr lang="en-US" sz="4400" b="1"/>
              <a:t>A Brief History</a:t>
            </a:r>
            <a:endParaRPr lang="en-US" b="1"/>
          </a:p>
        </p:txBody>
      </p:sp>
      <p:sp>
        <p:nvSpPr>
          <p:cNvPr id="6" name="Content Placeholder 5">
            <a:extLst>
              <a:ext uri="{FF2B5EF4-FFF2-40B4-BE49-F238E27FC236}">
                <a16:creationId xmlns:a16="http://schemas.microsoft.com/office/drawing/2014/main" id="{AB43666B-6110-C1F6-4187-E1678564B7DD}"/>
              </a:ext>
            </a:extLst>
          </p:cNvPr>
          <p:cNvSpPr>
            <a:spLocks noGrp="1"/>
          </p:cNvSpPr>
          <p:nvPr>
            <p:ph idx="1"/>
          </p:nvPr>
        </p:nvSpPr>
        <p:spPr>
          <a:xfrm>
            <a:off x="838200" y="1536867"/>
            <a:ext cx="5743074" cy="4351338"/>
          </a:xfrm>
        </p:spPr>
        <p:txBody>
          <a:bodyPr>
            <a:noAutofit/>
          </a:bodyPr>
          <a:lstStyle/>
          <a:p>
            <a:pPr marL="0" indent="0" algn="ctr" rtl="0">
              <a:lnSpc>
                <a:spcPct val="100000"/>
              </a:lnSpc>
              <a:buNone/>
            </a:pPr>
            <a:r>
              <a:rPr lang="en-US" sz="2000" b="1" kern="1200">
                <a:latin typeface="Segoe UI" panose="020B0502040204020203" pitchFamily="34" charset="0"/>
                <a:cs typeface="Segoe UI" panose="020B0502040204020203" pitchFamily="34" charset="0"/>
              </a:rPr>
              <a:t>NLTK</a:t>
            </a:r>
            <a:endParaRPr lang="en-US" sz="1400" b="1" kern="1200">
              <a:latin typeface="Segoe UI" panose="020B0502040204020203" pitchFamily="34" charset="0"/>
              <a:cs typeface="Segoe UI" panose="020B0502040204020203" pitchFamily="34" charset="0"/>
            </a:endParaRPr>
          </a:p>
          <a:p>
            <a:pPr marL="0" indent="0" algn="l" rtl="0">
              <a:lnSpc>
                <a:spcPct val="100000"/>
              </a:lnSpc>
              <a:buNone/>
            </a:pPr>
            <a:r>
              <a:rPr lang="en-US" sz="1400" b="1" kern="1200">
                <a:latin typeface="Segoe UI" panose="020B0502040204020203" pitchFamily="34" charset="0"/>
                <a:cs typeface="Segoe UI" panose="020B0502040204020203" pitchFamily="34" charset="0"/>
              </a:rPr>
              <a:t>Origin &amp; Development</a:t>
            </a:r>
          </a:p>
          <a:p>
            <a:pPr>
              <a:lnSpc>
                <a:spcPct val="100000"/>
              </a:lnSpc>
            </a:pPr>
            <a:r>
              <a:rPr lang="en-US" sz="1400" kern="1200">
                <a:latin typeface="Segoe UI" panose="020B0502040204020203" pitchFamily="34" charset="0"/>
                <a:cs typeface="Segoe UI" panose="020B0502040204020203" pitchFamily="34" charset="0"/>
              </a:rPr>
              <a:t>Developed at the University of Pennsylvania in 2001.</a:t>
            </a:r>
          </a:p>
          <a:p>
            <a:pPr>
              <a:lnSpc>
                <a:spcPct val="100000"/>
              </a:lnSpc>
            </a:pPr>
            <a:r>
              <a:rPr lang="en-US" sz="1400" kern="1200">
                <a:latin typeface="Segoe UI" panose="020B0502040204020203" pitchFamily="34" charset="0"/>
                <a:cs typeface="Segoe UI" panose="020B0502040204020203" pitchFamily="34" charset="0"/>
              </a:rPr>
              <a:t>Created to support teaching and research in computational linguistics</a:t>
            </a:r>
          </a:p>
          <a:p>
            <a:pPr marL="0" indent="0" algn="l" rtl="0">
              <a:lnSpc>
                <a:spcPct val="100000"/>
              </a:lnSpc>
              <a:buNone/>
            </a:pPr>
            <a:r>
              <a:rPr lang="en-US" sz="1400" b="1" kern="1200">
                <a:latin typeface="Segoe UI" panose="020B0502040204020203" pitchFamily="34" charset="0"/>
                <a:cs typeface="Segoe UI" panose="020B0502040204020203" pitchFamily="34" charset="0"/>
              </a:rPr>
              <a:t>Purpose</a:t>
            </a:r>
          </a:p>
          <a:p>
            <a:pPr>
              <a:lnSpc>
                <a:spcPct val="100000"/>
              </a:lnSpc>
            </a:pPr>
            <a:r>
              <a:rPr lang="en-US" sz="1400" kern="1200">
                <a:latin typeface="Segoe UI" panose="020B0502040204020203" pitchFamily="34" charset="0"/>
                <a:cs typeface="Segoe UI" panose="020B0502040204020203" pitchFamily="34" charset="0"/>
              </a:rPr>
              <a:t>Offers a broad range of text processing libraries for both symbolic and statistical NLP.</a:t>
            </a:r>
          </a:p>
          <a:p>
            <a:pPr>
              <a:lnSpc>
                <a:spcPct val="100000"/>
              </a:lnSpc>
            </a:pPr>
            <a:r>
              <a:rPr lang="en-US" sz="1400" kern="1200">
                <a:latin typeface="Segoe UI" panose="020B0502040204020203" pitchFamily="34" charset="0"/>
                <a:cs typeface="Segoe UI" panose="020B0502040204020203" pitchFamily="34" charset="0"/>
              </a:rPr>
              <a:t>Ideal for academic use, learning, and rapid prototyping. </a:t>
            </a:r>
            <a:endParaRPr lang="en-US" sz="1400">
              <a:latin typeface="Segoe UI" panose="020B0502040204020203" pitchFamily="34" charset="0"/>
              <a:cs typeface="Segoe UI" panose="020B0502040204020203" pitchFamily="34" charset="0"/>
            </a:endParaRPr>
          </a:p>
        </p:txBody>
      </p:sp>
      <p:sp>
        <p:nvSpPr>
          <p:cNvPr id="2" name="Content Placeholder 5">
            <a:extLst>
              <a:ext uri="{FF2B5EF4-FFF2-40B4-BE49-F238E27FC236}">
                <a16:creationId xmlns:a16="http://schemas.microsoft.com/office/drawing/2014/main" id="{86381894-7B0C-0658-C995-A13A0F85C9F2}"/>
              </a:ext>
            </a:extLst>
          </p:cNvPr>
          <p:cNvSpPr txBox="1">
            <a:spLocks/>
          </p:cNvSpPr>
          <p:nvPr/>
        </p:nvSpPr>
        <p:spPr>
          <a:xfrm>
            <a:off x="6378180" y="1536867"/>
            <a:ext cx="5743074" cy="43513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lnSpc>
                <a:spcPct val="100000"/>
              </a:lnSpc>
              <a:buNone/>
            </a:pPr>
            <a:r>
              <a:rPr lang="en-US" sz="2000" b="1">
                <a:latin typeface="Segoe UI" panose="020B0502040204020203" pitchFamily="34" charset="0"/>
                <a:cs typeface="Segoe UI" panose="020B0502040204020203" pitchFamily="34" charset="0"/>
              </a:rPr>
              <a:t>SpaCy</a:t>
            </a:r>
            <a:endParaRPr lang="en-US" sz="1400" b="1">
              <a:latin typeface="Segoe UI" panose="020B0502040204020203" pitchFamily="34" charset="0"/>
              <a:cs typeface="Segoe UI" panose="020B0502040204020203" pitchFamily="34" charset="0"/>
            </a:endParaRPr>
          </a:p>
          <a:p>
            <a:pPr marL="0" indent="0">
              <a:lnSpc>
                <a:spcPct val="100000"/>
              </a:lnSpc>
              <a:buNone/>
            </a:pPr>
            <a:r>
              <a:rPr lang="en-US" sz="1400" b="1">
                <a:latin typeface="Segoe UI" panose="020B0502040204020203" pitchFamily="34" charset="0"/>
                <a:cs typeface="Segoe UI" panose="020B0502040204020203" pitchFamily="34" charset="0"/>
              </a:rPr>
              <a:t>Origin &amp; Development</a:t>
            </a:r>
          </a:p>
          <a:p>
            <a:pPr>
              <a:lnSpc>
                <a:spcPct val="100000"/>
              </a:lnSpc>
            </a:pPr>
            <a:r>
              <a:rPr lang="en-US" sz="1400">
                <a:latin typeface="Segoe UI" panose="020B0502040204020203" pitchFamily="34" charset="0"/>
                <a:cs typeface="Segoe UI" panose="020B0502040204020203" pitchFamily="34" charset="0"/>
              </a:rPr>
              <a:t>Developed by Explosion AI, first released in 2015</a:t>
            </a:r>
          </a:p>
          <a:p>
            <a:pPr>
              <a:lnSpc>
                <a:spcPct val="100000"/>
              </a:lnSpc>
            </a:pPr>
            <a:r>
              <a:rPr lang="en-US" sz="1400">
                <a:latin typeface="Segoe UI" panose="020B0502040204020203" pitchFamily="34" charset="0"/>
                <a:cs typeface="Segoe UI" panose="020B0502040204020203" pitchFamily="34" charset="0"/>
              </a:rPr>
              <a:t>Designed for industrial-strength NLP tasks.</a:t>
            </a:r>
          </a:p>
          <a:p>
            <a:pPr marL="0" indent="0">
              <a:lnSpc>
                <a:spcPct val="100000"/>
              </a:lnSpc>
              <a:buNone/>
            </a:pPr>
            <a:r>
              <a:rPr lang="en-US" sz="1400" b="1">
                <a:latin typeface="Segoe UI" panose="020B0502040204020203" pitchFamily="34" charset="0"/>
                <a:cs typeface="Segoe UI" panose="020B0502040204020203" pitchFamily="34" charset="0"/>
              </a:rPr>
              <a:t>Purpose</a:t>
            </a:r>
          </a:p>
          <a:p>
            <a:pPr>
              <a:lnSpc>
                <a:spcPct val="100000"/>
              </a:lnSpc>
            </a:pPr>
            <a:r>
              <a:rPr lang="en-US" sz="1400">
                <a:latin typeface="Segoe UI" panose="020B0502040204020203" pitchFamily="34" charset="0"/>
                <a:cs typeface="Segoe UI" panose="020B0502040204020203" pitchFamily="34" charset="0"/>
              </a:rPr>
              <a:t>Emphasizes speed, efficiency, and scalability</a:t>
            </a:r>
          </a:p>
          <a:p>
            <a:pPr>
              <a:lnSpc>
                <a:spcPct val="100000"/>
              </a:lnSpc>
            </a:pPr>
            <a:r>
              <a:rPr lang="en-US" sz="1400">
                <a:latin typeface="Segoe UI" panose="020B0502040204020203" pitchFamily="34" charset="0"/>
                <a:cs typeface="Segoe UI" panose="020B0502040204020203" pitchFamily="34" charset="0"/>
              </a:rPr>
              <a:t>Well-suited for production environments and large-scale text processing. </a:t>
            </a:r>
          </a:p>
          <a:p>
            <a:pPr algn="l">
              <a:lnSpc>
                <a:spcPct val="100000"/>
              </a:lnSpc>
            </a:pPr>
            <a:endParaRPr lang="en-US" sz="1400">
              <a:latin typeface="Segoe UI" panose="020B0502040204020203" pitchFamily="34" charset="0"/>
              <a:cs typeface="Segoe UI" panose="020B0502040204020203" pitchFamily="34" charset="0"/>
            </a:endParaRPr>
          </a:p>
        </p:txBody>
      </p:sp>
      <p:pic>
        <p:nvPicPr>
          <p:cNvPr id="3" name="Picture 2" descr="Natural Language Processing (NLP) for all Levels in Python | by Sheenal  Srivastava | Towards Data Science">
            <a:extLst>
              <a:ext uri="{FF2B5EF4-FFF2-40B4-BE49-F238E27FC236}">
                <a16:creationId xmlns:a16="http://schemas.microsoft.com/office/drawing/2014/main" id="{E5ED5DDA-3514-FB84-0A65-C934B98EB709}"/>
              </a:ext>
            </a:extLst>
          </p:cNvPr>
          <p:cNvPicPr>
            <a:picLocks noChangeAspect="1"/>
          </p:cNvPicPr>
          <p:nvPr/>
        </p:nvPicPr>
        <p:blipFill>
          <a:blip r:embed="rId3"/>
          <a:stretch>
            <a:fillRect/>
          </a:stretch>
        </p:blipFill>
        <p:spPr>
          <a:xfrm>
            <a:off x="1242959" y="4564064"/>
            <a:ext cx="4388863" cy="2115029"/>
          </a:xfrm>
          <a:prstGeom prst="rect">
            <a:avLst/>
          </a:prstGeom>
        </p:spPr>
      </p:pic>
      <p:pic>
        <p:nvPicPr>
          <p:cNvPr id="7" name="Picture 6" descr="NLP with spaCy Tutorial: Part 2(Tokenization and Sentence Segmentation) |  by Ajit Kumar Sahoo | Analytics Vidhya | Medium">
            <a:extLst>
              <a:ext uri="{FF2B5EF4-FFF2-40B4-BE49-F238E27FC236}">
                <a16:creationId xmlns:a16="http://schemas.microsoft.com/office/drawing/2014/main" id="{633BB18A-7FA5-1FFD-864D-F3BC44DCD9E4}"/>
              </a:ext>
            </a:extLst>
          </p:cNvPr>
          <p:cNvPicPr>
            <a:picLocks noChangeAspect="1"/>
          </p:cNvPicPr>
          <p:nvPr/>
        </p:nvPicPr>
        <p:blipFill>
          <a:blip r:embed="rId4"/>
          <a:stretch>
            <a:fillRect/>
          </a:stretch>
        </p:blipFill>
        <p:spPr>
          <a:xfrm>
            <a:off x="6506776" y="4454578"/>
            <a:ext cx="4839021" cy="2117432"/>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109755974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8FB5343-62D3-8A8A-556C-DDCCC37BA401}"/>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5223B22C-BB84-1674-8312-2259954B2E9B}"/>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55AB0DDC-121A-39AF-87D6-E170077552FD}"/>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Real World Applications</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E207CC10-E1DA-471B-719E-835CE8770610}"/>
              </a:ext>
            </a:extLst>
          </p:cNvPr>
          <p:cNvSpPr>
            <a:spLocks noGrp="1"/>
          </p:cNvSpPr>
          <p:nvPr>
            <p:ph idx="1"/>
          </p:nvPr>
        </p:nvSpPr>
        <p:spPr/>
        <p:txBody>
          <a:bodyPr>
            <a:noAutofit/>
          </a:bodyPr>
          <a:lstStyle/>
          <a:p>
            <a:pPr marL="0" indent="0">
              <a:lnSpc>
                <a:spcPct val="100000"/>
              </a:lnSpc>
              <a:buNone/>
            </a:pPr>
            <a:r>
              <a:rPr lang="en-US" sz="1400" b="1">
                <a:latin typeface="Segoe UI" panose="020B0502040204020203" pitchFamily="34" charset="0"/>
                <a:cs typeface="Segoe UI" panose="020B0502040204020203" pitchFamily="34" charset="0"/>
              </a:rPr>
              <a:t>NLTK</a:t>
            </a:r>
          </a:p>
          <a:p>
            <a:pPr marL="0" indent="0">
              <a:lnSpc>
                <a:spcPct val="100000"/>
              </a:lnSpc>
              <a:buNone/>
            </a:pPr>
            <a:r>
              <a:rPr lang="en-US" sz="1400" b="1">
                <a:latin typeface="Segoe UI" panose="020B0502040204020203" pitchFamily="34" charset="0"/>
                <a:cs typeface="Segoe UI" panose="020B0502040204020203" pitchFamily="34" charset="0"/>
              </a:rPr>
              <a:t>Academic Research &amp; Teaching</a:t>
            </a:r>
          </a:p>
          <a:p>
            <a:pPr marL="285750" indent="-285750">
              <a:lnSpc>
                <a:spcPct val="100000"/>
              </a:lnSpc>
            </a:pPr>
            <a:r>
              <a:rPr lang="en-US" sz="1400">
                <a:latin typeface="Segoe UI" panose="020B0502040204020203" pitchFamily="34" charset="0"/>
                <a:cs typeface="Segoe UI" panose="020B0502040204020203" pitchFamily="34" charset="0"/>
              </a:rPr>
              <a:t>Widely adopted in universities for hands-on NLP assignments, projects, and demonstrations.</a:t>
            </a:r>
          </a:p>
          <a:p>
            <a:pPr marL="285750" indent="-285750">
              <a:lnSpc>
                <a:spcPct val="100000"/>
              </a:lnSpc>
            </a:pPr>
            <a:r>
              <a:rPr lang="en-US" sz="1400">
                <a:latin typeface="Segoe UI" panose="020B0502040204020203" pitchFamily="34" charset="0"/>
                <a:cs typeface="Segoe UI" panose="020B0502040204020203" pitchFamily="34" charset="0"/>
              </a:rPr>
              <a:t>Used in MOOCs (Massive Open Online Courses) for illustrative NLP examples.</a:t>
            </a:r>
          </a:p>
          <a:p>
            <a:pPr marL="0" indent="0">
              <a:lnSpc>
                <a:spcPct val="100000"/>
              </a:lnSpc>
              <a:buNone/>
            </a:pPr>
            <a:r>
              <a:rPr lang="en-US" sz="1400" b="1">
                <a:latin typeface="Segoe UI" panose="020B0502040204020203" pitchFamily="34" charset="0"/>
                <a:cs typeface="Segoe UI" panose="020B0502040204020203" pitchFamily="34" charset="0"/>
              </a:rPr>
              <a:t>Prototyping &amp; Exploratory Analysis</a:t>
            </a:r>
          </a:p>
          <a:p>
            <a:pPr marL="285750" indent="-285750">
              <a:lnSpc>
                <a:spcPct val="100000"/>
              </a:lnSpc>
            </a:pPr>
            <a:r>
              <a:rPr lang="en-US" sz="1400">
                <a:latin typeface="Segoe UI" panose="020B0502040204020203" pitchFamily="34" charset="0"/>
                <a:cs typeface="Segoe UI" panose="020B0502040204020203" pitchFamily="34" charset="0"/>
              </a:rPr>
              <a:t>Ideal for quick proof-of-applications</a:t>
            </a:r>
          </a:p>
          <a:p>
            <a:pPr marL="285750" indent="-285750">
              <a:lnSpc>
                <a:spcPct val="100000"/>
              </a:lnSpc>
            </a:pPr>
            <a:r>
              <a:rPr lang="en-US" sz="1400">
                <a:latin typeface="Segoe UI" panose="020B0502040204020203" pitchFamily="34" charset="0"/>
                <a:cs typeface="Segoe UI" panose="020B0502040204020203" pitchFamily="34" charset="0"/>
              </a:rPr>
              <a:t>Frequently cited in NLP-related research papers for its extensive library of linguistic tools.</a:t>
            </a:r>
          </a:p>
          <a:p>
            <a:pPr marL="0" indent="0">
              <a:lnSpc>
                <a:spcPct val="100000"/>
              </a:lnSpc>
              <a:buNone/>
            </a:pPr>
            <a:r>
              <a:rPr lang="en-US" sz="1400" b="1">
                <a:latin typeface="Segoe UI" panose="020B0502040204020203" pitchFamily="34" charset="0"/>
                <a:cs typeface="Segoe UI" panose="020B0502040204020203" pitchFamily="34" charset="0"/>
              </a:rPr>
              <a:t>SpaCy</a:t>
            </a:r>
          </a:p>
          <a:p>
            <a:pPr marL="0" indent="0">
              <a:lnSpc>
                <a:spcPct val="100000"/>
              </a:lnSpc>
              <a:buNone/>
            </a:pPr>
            <a:r>
              <a:rPr lang="en-US" sz="1400" b="1">
                <a:latin typeface="Segoe UI" panose="020B0502040204020203" pitchFamily="34" charset="0"/>
                <a:cs typeface="Segoe UI" panose="020B0502040204020203" pitchFamily="34" charset="0"/>
              </a:rPr>
              <a:t>Enterprise &amp; Industry Use:</a:t>
            </a:r>
          </a:p>
          <a:p>
            <a:pPr marL="285750" indent="-285750">
              <a:lnSpc>
                <a:spcPct val="100000"/>
              </a:lnSpc>
              <a:buFont typeface="Arial"/>
              <a:buChar char="•"/>
            </a:pPr>
            <a:r>
              <a:rPr lang="en-US" sz="1400">
                <a:latin typeface="Segoe UI" panose="020B0502040204020203" pitchFamily="34" charset="0"/>
                <a:ea typeface="+mn-lt"/>
                <a:cs typeface="Segoe UI" panose="020B0502040204020203" pitchFamily="34" charset="0"/>
              </a:rPr>
              <a:t>Deployed by companies for large-scale text analytics, including named entity recognition (NER) and information extraction.</a:t>
            </a:r>
          </a:p>
          <a:p>
            <a:pPr marL="285750" indent="-285750">
              <a:lnSpc>
                <a:spcPct val="100000"/>
              </a:lnSpc>
              <a:buFont typeface="Arial"/>
              <a:buChar char="•"/>
            </a:pPr>
            <a:r>
              <a:rPr lang="en-US" sz="1400">
                <a:latin typeface="Segoe UI" panose="020B0502040204020203" pitchFamily="34" charset="0"/>
                <a:ea typeface="+mn-lt"/>
                <a:cs typeface="Segoe UI" panose="020B0502040204020203" pitchFamily="34" charset="0"/>
              </a:rPr>
              <a:t>Integrates seamlessly with machine learning pipelines for production-ready solutions.</a:t>
            </a:r>
          </a:p>
          <a:p>
            <a:pPr marL="0" indent="0">
              <a:lnSpc>
                <a:spcPct val="100000"/>
              </a:lnSpc>
              <a:buNone/>
            </a:pPr>
            <a:r>
              <a:rPr lang="en-US" sz="1400" b="1">
                <a:latin typeface="Segoe UI" panose="020B0502040204020203" pitchFamily="34" charset="0"/>
                <a:cs typeface="Segoe UI" panose="020B0502040204020203" pitchFamily="34" charset="0"/>
              </a:rPr>
              <a:t>High-Performance Applications</a:t>
            </a:r>
          </a:p>
          <a:p>
            <a:pPr marL="285750" indent="-285750">
              <a:lnSpc>
                <a:spcPct val="100000"/>
              </a:lnSpc>
              <a:buFont typeface="Arial"/>
              <a:buChar char="•"/>
            </a:pPr>
            <a:r>
              <a:rPr lang="en-US" sz="1400">
                <a:latin typeface="Segoe UI" panose="020B0502040204020203" pitchFamily="34" charset="0"/>
                <a:ea typeface="+mn-lt"/>
                <a:cs typeface="Segoe UI" panose="020B0502040204020203" pitchFamily="34" charset="0"/>
              </a:rPr>
              <a:t>Popular for building efficient NLP-driven services such as chatbots and recommendation systems.</a:t>
            </a:r>
          </a:p>
          <a:p>
            <a:pPr marL="285750" indent="-285750">
              <a:lnSpc>
                <a:spcPct val="100000"/>
              </a:lnSpc>
              <a:buFont typeface="Arial"/>
              <a:buChar char="•"/>
            </a:pPr>
            <a:r>
              <a:rPr lang="en-US" sz="1400">
                <a:latin typeface="Segoe UI" panose="020B0502040204020203" pitchFamily="34" charset="0"/>
                <a:ea typeface="+mn-lt"/>
                <a:cs typeface="Segoe UI" panose="020B0502040204020203" pitchFamily="34" charset="0"/>
              </a:rPr>
              <a:t>Recognized for its speed and scalability in demanding real-time processing scenarios.</a:t>
            </a:r>
            <a:endParaRPr lang="en-US" sz="1400">
              <a:latin typeface="Segoe UI" panose="020B0502040204020203" pitchFamily="34" charset="0"/>
              <a:cs typeface="Segoe UI" panose="020B0502040204020203" pitchFamily="34" charset="0"/>
            </a:endParaRPr>
          </a:p>
          <a:p>
            <a:pPr marL="0" indent="0">
              <a:lnSpc>
                <a:spcPct val="100000"/>
              </a:lnSpc>
              <a:buNone/>
            </a:pPr>
            <a:endParaRPr lang="en-US" sz="1400">
              <a:latin typeface="Segoe UI" panose="020B0502040204020203" pitchFamily="34" charset="0"/>
              <a:cs typeface="Segoe UI" panose="020B0502040204020203" pitchFamily="34" charset="0"/>
            </a:endParaRPr>
          </a:p>
        </p:txBody>
      </p:sp>
      <p:pic>
        <p:nvPicPr>
          <p:cNvPr id="2" name="Picture 1" descr="What is AI? What does artificial intelligence do? - BBC Newsround">
            <a:extLst>
              <a:ext uri="{FF2B5EF4-FFF2-40B4-BE49-F238E27FC236}">
                <a16:creationId xmlns:a16="http://schemas.microsoft.com/office/drawing/2014/main" id="{C85E33A0-2CB3-76C9-CED1-768F1B4C0F74}"/>
              </a:ext>
            </a:extLst>
          </p:cNvPr>
          <p:cNvPicPr>
            <a:picLocks noChangeAspect="1"/>
          </p:cNvPicPr>
          <p:nvPr/>
        </p:nvPicPr>
        <p:blipFill>
          <a:blip r:embed="rId3">
            <a:alphaModFix amt="46000"/>
          </a:blip>
          <a:stretch>
            <a:fillRect/>
          </a:stretch>
        </p:blipFill>
        <p:spPr>
          <a:xfrm>
            <a:off x="7669935" y="197727"/>
            <a:ext cx="4409432" cy="2478425"/>
          </a:xfrm>
          <a:prstGeom prst="ellipse">
            <a:avLst/>
          </a:prstGeom>
          <a:ln>
            <a:noFill/>
          </a:ln>
          <a:effectLst>
            <a:softEdge rad="112500"/>
          </a:effectLst>
        </p:spPr>
      </p:pic>
    </p:spTree>
    <p:extLst>
      <p:ext uri="{BB962C8B-B14F-4D97-AF65-F5344CB8AC3E}">
        <p14:creationId xmlns:p14="http://schemas.microsoft.com/office/powerpoint/2010/main" val="37658626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7CEC05D-296C-AA79-A45E-91BF00E6C1FA}"/>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5BE0BEDC-2D41-D6BA-62C1-859A15ACFCFA}"/>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3E45904D-3106-A134-4782-0AFDEAE00F37}"/>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Demonstration SpaCy</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1AC127F3-6ECB-F682-83CC-F7EED863D7EC}"/>
              </a:ext>
            </a:extLst>
          </p:cNvPr>
          <p:cNvSpPr>
            <a:spLocks noGrp="1"/>
          </p:cNvSpPr>
          <p:nvPr>
            <p:ph idx="1"/>
          </p:nvPr>
        </p:nvSpPr>
        <p:spPr>
          <a:xfrm>
            <a:off x="838200" y="1825625"/>
            <a:ext cx="5045242" cy="4351338"/>
          </a:xfrm>
        </p:spPr>
        <p:txBody>
          <a:bodyPr>
            <a:noAutofit/>
          </a:bodyPr>
          <a:lstStyle/>
          <a:p>
            <a:pPr marL="0" indent="0">
              <a:lnSpc>
                <a:spcPct val="200000"/>
              </a:lnSpc>
              <a:buNone/>
            </a:pPr>
            <a:r>
              <a:rPr lang="en-US" sz="1600">
                <a:latin typeface="Segoe UI" panose="020B0502040204020203" pitchFamily="34" charset="0"/>
                <a:cs typeface="Segoe UI" panose="020B0502040204020203" pitchFamily="34" charset="0"/>
              </a:rPr>
              <a:t>For the SpaCy demonstration, we processed the text by splitting it into sentences and tokens. First, we converted the text into a Doc object using the English model. Then, we separated it into sentences, which were further broken down into tokens—words and punctuation. This showcased basic NLP tasks like sentence segmentation and tokenization.</a:t>
            </a:r>
          </a:p>
        </p:txBody>
      </p:sp>
      <p:pic>
        <p:nvPicPr>
          <p:cNvPr id="3" name="Content Placeholder 4" descr="A screenshot of a computer&#10;&#10;Description automatically generated">
            <a:extLst>
              <a:ext uri="{FF2B5EF4-FFF2-40B4-BE49-F238E27FC236}">
                <a16:creationId xmlns:a16="http://schemas.microsoft.com/office/drawing/2014/main" id="{74D0DDCC-8AF2-0FFF-515E-905C2015AE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76" y="1825625"/>
            <a:ext cx="5458968" cy="3971398"/>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14007464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15DB9D2-98EB-DD3F-567B-4103BE64EF97}"/>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18DB76EC-1659-51B1-62E6-627ADA6A0952}"/>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EEA58207-FAE7-A1D7-6D2B-1B64341D2084}"/>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Demonstration NLTK</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3A23226A-B573-DB35-A720-F2D736D07D4D}"/>
              </a:ext>
            </a:extLst>
          </p:cNvPr>
          <p:cNvSpPr>
            <a:spLocks noGrp="1"/>
          </p:cNvSpPr>
          <p:nvPr>
            <p:ph idx="1"/>
          </p:nvPr>
        </p:nvSpPr>
        <p:spPr>
          <a:xfrm>
            <a:off x="838200" y="1825625"/>
            <a:ext cx="5045242" cy="4351338"/>
          </a:xfrm>
        </p:spPr>
        <p:txBody>
          <a:bodyPr>
            <a:noAutofit/>
          </a:bodyPr>
          <a:lstStyle/>
          <a:p>
            <a:pPr marL="0" indent="0">
              <a:lnSpc>
                <a:spcPct val="200000"/>
              </a:lnSpc>
              <a:buNone/>
            </a:pPr>
            <a:r>
              <a:rPr lang="en-US" sz="1600" dirty="0">
                <a:latin typeface="Segoe UI" panose="020B0502040204020203" pitchFamily="34" charset="0"/>
                <a:cs typeface="Segoe UI" panose="020B0502040204020203" pitchFamily="34" charset="0"/>
              </a:rPr>
              <a:t>For the NLTK demonstration, we used the </a:t>
            </a:r>
            <a:r>
              <a:rPr lang="en-US" sz="1600" b="1" dirty="0" err="1">
                <a:latin typeface="Segoe UI" panose="020B0502040204020203" pitchFamily="34" charset="0"/>
                <a:cs typeface="Segoe UI" panose="020B0502040204020203" pitchFamily="34" charset="0"/>
              </a:rPr>
              <a:t>sent_tokenize</a:t>
            </a:r>
            <a:r>
              <a:rPr lang="en-US" sz="1600" b="1" dirty="0">
                <a:latin typeface="Segoe UI" panose="020B0502040204020203" pitchFamily="34" charset="0"/>
                <a:cs typeface="Segoe UI" panose="020B0502040204020203" pitchFamily="34" charset="0"/>
              </a:rPr>
              <a:t> </a:t>
            </a:r>
            <a:r>
              <a:rPr lang="en-US" sz="1600" dirty="0">
                <a:latin typeface="Segoe UI" panose="020B0502040204020203" pitchFamily="34" charset="0"/>
                <a:cs typeface="Segoe UI" panose="020B0502040204020203" pitchFamily="34" charset="0"/>
              </a:rPr>
              <a:t>function to split the input text into sentences, producing a list with each sentence as a separate element.</a:t>
            </a:r>
          </a:p>
          <a:p>
            <a:pPr marL="0" indent="0">
              <a:lnSpc>
                <a:spcPct val="200000"/>
              </a:lnSpc>
              <a:buNone/>
            </a:pPr>
            <a:r>
              <a:rPr lang="en-US" sz="1600" dirty="0">
                <a:latin typeface="Segoe UI" panose="020B0502040204020203" pitchFamily="34" charset="0"/>
                <a:cs typeface="Segoe UI" panose="020B0502040204020203" pitchFamily="34" charset="0"/>
              </a:rPr>
              <a:t>Furthermore, we have applied the </a:t>
            </a:r>
            <a:r>
              <a:rPr lang="en-US" sz="1600" b="1" dirty="0" err="1">
                <a:latin typeface="Segoe UI" panose="020B0502040204020203" pitchFamily="34" charset="0"/>
                <a:cs typeface="Segoe UI" panose="020B0502040204020203" pitchFamily="34" charset="0"/>
              </a:rPr>
              <a:t>word_tokenize</a:t>
            </a:r>
            <a:r>
              <a:rPr lang="en-US" sz="1600" dirty="0">
                <a:latin typeface="Segoe UI" panose="020B0502040204020203" pitchFamily="34" charset="0"/>
                <a:cs typeface="Segoe UI" panose="020B0502040204020203" pitchFamily="34" charset="0"/>
              </a:rPr>
              <a:t> function, which splits it into individual tokens. The output shows a list of tokens for possible further analysis. </a:t>
            </a:r>
          </a:p>
        </p:txBody>
      </p:sp>
      <p:pic>
        <p:nvPicPr>
          <p:cNvPr id="2" name="Picture 1" descr="A screenshot of a computer&#10;&#10;Description automatically generated">
            <a:extLst>
              <a:ext uri="{FF2B5EF4-FFF2-40B4-BE49-F238E27FC236}">
                <a16:creationId xmlns:a16="http://schemas.microsoft.com/office/drawing/2014/main" id="{864AFED6-074F-88E6-2507-5F580022517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94476" y="1825625"/>
            <a:ext cx="5458968" cy="3466444"/>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1323635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369536-769F-9669-68B4-831EA87BA4D6}"/>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28604E07-8B31-618A-97A7-1EAB85E8A994}"/>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ADDDAB6A-6840-74CD-CA96-F21A1C09AEA7}"/>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Conclusion</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CB3A52CF-F709-A3CF-E795-147FFA4014F0}"/>
              </a:ext>
            </a:extLst>
          </p:cNvPr>
          <p:cNvSpPr>
            <a:spLocks noGrp="1"/>
          </p:cNvSpPr>
          <p:nvPr>
            <p:ph idx="1"/>
          </p:nvPr>
        </p:nvSpPr>
        <p:spPr/>
        <p:txBody>
          <a:bodyPr>
            <a:noAutofit/>
          </a:bodyPr>
          <a:lstStyle/>
          <a:p>
            <a:pPr marL="0" indent="0">
              <a:lnSpc>
                <a:spcPct val="200000"/>
              </a:lnSpc>
              <a:buNone/>
            </a:pPr>
            <a:r>
              <a:rPr lang="en-US" sz="1600" dirty="0">
                <a:latin typeface="Segoe UI" panose="020B0502040204020203" pitchFamily="34" charset="0"/>
                <a:cs typeface="Segoe UI" panose="020B0502040204020203" pitchFamily="34" charset="0"/>
              </a:rPr>
              <a:t>While SpaCy and NLTK are excellent choices for Natural Language Processing, they are meant for different use cases. NLTK is heavily used in academic settings, is great for learning and research, and offers a wide variety of customization, making it a perfect option for anyone who requires deep customization. </a:t>
            </a:r>
          </a:p>
          <a:p>
            <a:pPr marL="0" indent="0">
              <a:lnSpc>
                <a:spcPct val="200000"/>
              </a:lnSpc>
              <a:buNone/>
            </a:pPr>
            <a:r>
              <a:rPr lang="en-US" sz="1600" dirty="0">
                <a:latin typeface="Segoe UI" panose="020B0502040204020203" pitchFamily="34" charset="0"/>
                <a:cs typeface="Segoe UI" panose="020B0502040204020203" pitchFamily="34" charset="0"/>
              </a:rPr>
              <a:t>Spacy, first introduced in 2015, is designed for large-scale projects. Its ability to quickly handle high volumes of text makes it a popular choice for businesses requiring reliable, real-time NLP applications. </a:t>
            </a:r>
          </a:p>
          <a:p>
            <a:pPr marL="0" indent="0">
              <a:lnSpc>
                <a:spcPct val="200000"/>
              </a:lnSpc>
              <a:buNone/>
            </a:pPr>
            <a:r>
              <a:rPr lang="en-US" sz="1600" dirty="0">
                <a:latin typeface="Segoe UI" panose="020B0502040204020203" pitchFamily="34" charset="0"/>
                <a:cs typeface="Segoe UI" panose="020B0502040204020203" pitchFamily="34" charset="0"/>
              </a:rPr>
              <a:t>Comparing NLTK and Spacy could be interpreted as string vs. object-oriented programming, as SpaCy utilizes classes and objects, such as Doc, Token, and Span objects. </a:t>
            </a:r>
          </a:p>
          <a:p>
            <a:pPr marL="0" indent="0">
              <a:lnSpc>
                <a:spcPct val="200000"/>
              </a:lnSpc>
              <a:buNone/>
            </a:pPr>
            <a:r>
              <a:rPr lang="en-US" sz="1600" dirty="0">
                <a:latin typeface="Segoe UI" panose="020B0502040204020203" pitchFamily="34" charset="0"/>
                <a:cs typeface="Segoe UI" panose="020B0502040204020203" pitchFamily="34" charset="0"/>
              </a:rPr>
              <a:t>Ultimately, deciding between Spacy and NLTK depends on performance requirements and project complexity. </a:t>
            </a:r>
          </a:p>
          <a:p>
            <a:pPr marL="0" indent="0">
              <a:lnSpc>
                <a:spcPct val="150000"/>
              </a:lnSpc>
              <a:buNone/>
            </a:pPr>
            <a:endParaRPr lang="en-US" sz="1600" kern="1200" dirty="0">
              <a:latin typeface="Segoe UI" panose="020B0502040204020203" pitchFamily="34" charset="0"/>
              <a:cs typeface="Segoe UI" panose="020B0502040204020203" pitchFamily="34" charset="0"/>
            </a:endParaRPr>
          </a:p>
        </p:txBody>
      </p:sp>
    </p:spTree>
    <p:extLst>
      <p:ext uri="{BB962C8B-B14F-4D97-AF65-F5344CB8AC3E}">
        <p14:creationId xmlns:p14="http://schemas.microsoft.com/office/powerpoint/2010/main" val="8246501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7FE002-5B35-2D48-707D-EF7163B3A6F1}"/>
            </a:ext>
          </a:extLst>
        </p:cNvPr>
        <p:cNvGrpSpPr/>
        <p:nvPr/>
      </p:nvGrpSpPr>
      <p:grpSpPr>
        <a:xfrm>
          <a:off x="0" y="0"/>
          <a:ext cx="0" cy="0"/>
          <a:chOff x="0" y="0"/>
          <a:chExt cx="0" cy="0"/>
        </a:xfrm>
      </p:grpSpPr>
      <p:pic>
        <p:nvPicPr>
          <p:cNvPr id="4" name="Picture 3" descr="A cloud computing diagram with various symbols&#10;&#10;Description automatically generated with medium confidence">
            <a:extLst>
              <a:ext uri="{FF2B5EF4-FFF2-40B4-BE49-F238E27FC236}">
                <a16:creationId xmlns:a16="http://schemas.microsoft.com/office/drawing/2014/main" id="{1D580F1E-10BB-A4BF-D1DE-F9F933D31A8C}"/>
              </a:ext>
            </a:extLst>
          </p:cNvPr>
          <p:cNvPicPr>
            <a:picLocks noChangeAspect="1"/>
          </p:cNvPicPr>
          <p:nvPr/>
        </p:nvPicPr>
        <p:blipFill>
          <a:blip r:embed="rId2">
            <a:alphaModFix amt="4000"/>
            <a:extLst>
              <a:ext uri="{28A0092B-C50C-407E-A947-70E740481C1C}">
                <a14:useLocalDpi xmlns:a14="http://schemas.microsoft.com/office/drawing/2010/main" val="0"/>
              </a:ext>
            </a:extLst>
          </a:blip>
          <a:srcRect l="1119" t="16902" r="1143" b="24855"/>
          <a:stretch/>
        </p:blipFill>
        <p:spPr>
          <a:xfrm>
            <a:off x="0" y="1"/>
            <a:ext cx="12188952" cy="6858000"/>
          </a:xfrm>
          <a:prstGeom prst="rect">
            <a:avLst/>
          </a:prstGeom>
        </p:spPr>
      </p:pic>
      <p:sp>
        <p:nvSpPr>
          <p:cNvPr id="5" name="Title 4">
            <a:extLst>
              <a:ext uri="{FF2B5EF4-FFF2-40B4-BE49-F238E27FC236}">
                <a16:creationId xmlns:a16="http://schemas.microsoft.com/office/drawing/2014/main" id="{533511E1-2B8A-EF4F-6F24-05B34294D623}"/>
              </a:ext>
            </a:extLst>
          </p:cNvPr>
          <p:cNvSpPr>
            <a:spLocks noGrp="1"/>
          </p:cNvSpPr>
          <p:nvPr>
            <p:ph type="title"/>
          </p:nvPr>
        </p:nvSpPr>
        <p:spPr/>
        <p:txBody>
          <a:bodyPr/>
          <a:lstStyle/>
          <a:p>
            <a:r>
              <a:rPr lang="en-US" sz="4400" b="1">
                <a:latin typeface="Segoe UI" panose="020B0502040204020203" pitchFamily="34" charset="0"/>
                <a:cs typeface="Segoe UI" panose="020B0502040204020203" pitchFamily="34" charset="0"/>
              </a:rPr>
              <a:t>Sources</a:t>
            </a:r>
            <a:endParaRPr lang="en-US" b="1">
              <a:latin typeface="Segoe UI" panose="020B0502040204020203" pitchFamily="34" charset="0"/>
              <a:cs typeface="Segoe UI" panose="020B0502040204020203" pitchFamily="34" charset="0"/>
            </a:endParaRPr>
          </a:p>
        </p:txBody>
      </p:sp>
      <p:sp>
        <p:nvSpPr>
          <p:cNvPr id="6" name="Content Placeholder 5">
            <a:extLst>
              <a:ext uri="{FF2B5EF4-FFF2-40B4-BE49-F238E27FC236}">
                <a16:creationId xmlns:a16="http://schemas.microsoft.com/office/drawing/2014/main" id="{05CF1829-98AC-A4BD-CC58-33CFB65FDCB9}"/>
              </a:ext>
            </a:extLst>
          </p:cNvPr>
          <p:cNvSpPr>
            <a:spLocks noGrp="1"/>
          </p:cNvSpPr>
          <p:nvPr>
            <p:ph idx="1"/>
          </p:nvPr>
        </p:nvSpPr>
        <p:spPr/>
        <p:txBody>
          <a:bodyPr>
            <a:noAutofit/>
          </a:bodyPr>
          <a:lstStyle/>
          <a:p>
            <a:pPr>
              <a:lnSpc>
                <a:spcPct val="150000"/>
              </a:lnSpc>
            </a:pPr>
            <a:r>
              <a:rPr lang="en-US" sz="1400" dirty="0">
                <a:latin typeface="Segoe UI" panose="020B0502040204020203" pitchFamily="34" charset="0"/>
                <a:cs typeface="Segoe UI" panose="020B0502040204020203" pitchFamily="34" charset="0"/>
              </a:rPr>
              <a:t>GeeksforGeeks. (2022, September 16). Tokenization </a:t>
            </a:r>
            <a:r>
              <a:rPr lang="en-US" sz="1400">
                <a:latin typeface="Segoe UI" panose="020B0502040204020203" pitchFamily="34" charset="0"/>
                <a:cs typeface="Segoe UI" panose="020B0502040204020203" pitchFamily="34" charset="0"/>
              </a:rPr>
              <a:t>Using the Spacy </a:t>
            </a:r>
            <a:r>
              <a:rPr lang="en-US" sz="1400" dirty="0">
                <a:latin typeface="Segoe UI" panose="020B0502040204020203" pitchFamily="34" charset="0"/>
                <a:cs typeface="Segoe UI" panose="020B0502040204020203" pitchFamily="34" charset="0"/>
              </a:rPr>
              <a:t>library. GeeksforGeeks. </a:t>
            </a:r>
            <a:r>
              <a:rPr lang="en-US" sz="1400" dirty="0">
                <a:latin typeface="Segoe UI" panose="020B0502040204020203" pitchFamily="34" charset="0"/>
                <a:cs typeface="Segoe UI" panose="020B0502040204020203" pitchFamily="34" charset="0"/>
                <a:hlinkClick r:id="rId3"/>
              </a:rPr>
              <a:t>https://www.geeksforgeeks.org/tokenization-using-spacy-library/</a:t>
            </a:r>
            <a:r>
              <a:rPr lang="en-US" sz="1400" dirty="0">
                <a:latin typeface="Segoe UI" panose="020B0502040204020203" pitchFamily="34" charset="0"/>
                <a:cs typeface="Segoe UI" panose="020B0502040204020203" pitchFamily="34" charset="0"/>
              </a:rPr>
              <a:t> </a:t>
            </a:r>
          </a:p>
          <a:p>
            <a:pPr>
              <a:lnSpc>
                <a:spcPct val="150000"/>
              </a:lnSpc>
            </a:pPr>
            <a:r>
              <a:rPr lang="en-US" sz="1400" dirty="0">
                <a:latin typeface="Segoe UI" panose="020B0502040204020203" pitchFamily="34" charset="0"/>
                <a:cs typeface="Segoe UI" panose="020B0502040204020203" pitchFamily="34" charset="0"/>
              </a:rPr>
              <a:t>GeeksforGeeks. (2024, May 1). Introduction to NLTK: Tokenization, stemming, lemmatization, POS tagging. GeeksforGeeks. </a:t>
            </a:r>
            <a:r>
              <a:rPr lang="en-US" sz="1400" dirty="0">
                <a:latin typeface="Segoe UI" panose="020B0502040204020203" pitchFamily="34" charset="0"/>
                <a:cs typeface="Segoe UI" panose="020B0502040204020203" pitchFamily="34" charset="0"/>
                <a:hlinkClick r:id="rId4"/>
              </a:rPr>
              <a:t>https://www.geeksforgeeks.org/introduction-to-nltk-tokenization-stemming-lemmatization-pos-tagging/</a:t>
            </a:r>
            <a:r>
              <a:rPr lang="en-US" sz="1400" dirty="0">
                <a:latin typeface="Segoe UI" panose="020B0502040204020203" pitchFamily="34" charset="0"/>
                <a:cs typeface="Segoe UI" panose="020B0502040204020203" pitchFamily="34" charset="0"/>
              </a:rPr>
              <a:t> </a:t>
            </a:r>
          </a:p>
          <a:p>
            <a:pPr>
              <a:lnSpc>
                <a:spcPct val="150000"/>
              </a:lnSpc>
            </a:pPr>
            <a:r>
              <a:rPr lang="en-US" sz="1400" dirty="0">
                <a:latin typeface="Segoe UI" panose="020B0502040204020203" pitchFamily="34" charset="0"/>
                <a:cs typeface="Segoe UI" panose="020B0502040204020203" pitchFamily="34" charset="0"/>
              </a:rPr>
              <a:t>1. Language Processing and Python. (2024). </a:t>
            </a:r>
            <a:r>
              <a:rPr lang="en-US" sz="1400" dirty="0">
                <a:latin typeface="Segoe UI" panose="020B0502040204020203" pitchFamily="34" charset="0"/>
                <a:cs typeface="Segoe UI" panose="020B0502040204020203" pitchFamily="34" charset="0"/>
                <a:hlinkClick r:id="rId5"/>
              </a:rPr>
              <a:t>https://www.nltk.org/book/ch01.html</a:t>
            </a:r>
            <a:r>
              <a:rPr lang="en-US" sz="1400" dirty="0">
                <a:latin typeface="Segoe UI" panose="020B0502040204020203" pitchFamily="34" charset="0"/>
                <a:cs typeface="Segoe UI" panose="020B0502040204020203" pitchFamily="34" charset="0"/>
              </a:rPr>
              <a:t> </a:t>
            </a:r>
          </a:p>
          <a:p>
            <a:pPr>
              <a:lnSpc>
                <a:spcPct val="150000"/>
              </a:lnSpc>
            </a:pPr>
            <a:r>
              <a:rPr lang="en-US" sz="1400" dirty="0">
                <a:latin typeface="Segoe UI" panose="020B0502040204020203" pitchFamily="34" charset="0"/>
                <a:cs typeface="Segoe UI" panose="020B0502040204020203" pitchFamily="34" charset="0"/>
              </a:rPr>
              <a:t>Nathan, P. (2024, June 28). Natural language processing in Python using </a:t>
            </a:r>
            <a:r>
              <a:rPr lang="en-US" sz="1400" dirty="0" err="1">
                <a:latin typeface="Segoe UI" panose="020B0502040204020203" pitchFamily="34" charset="0"/>
                <a:cs typeface="Segoe UI" panose="020B0502040204020203" pitchFamily="34" charset="0"/>
              </a:rPr>
              <a:t>spaCy</a:t>
            </a:r>
            <a:r>
              <a:rPr lang="en-US" sz="1400" dirty="0">
                <a:latin typeface="Segoe UI" panose="020B0502040204020203" pitchFamily="34" charset="0"/>
                <a:cs typeface="Segoe UI" panose="020B0502040204020203" pitchFamily="34" charset="0"/>
              </a:rPr>
              <a:t>: An introduction. </a:t>
            </a:r>
            <a:r>
              <a:rPr lang="en-US" sz="1400" dirty="0">
                <a:latin typeface="Segoe UI" panose="020B0502040204020203" pitchFamily="34" charset="0"/>
                <a:cs typeface="Segoe UI" panose="020B0502040204020203" pitchFamily="34" charset="0"/>
                <a:hlinkClick r:id="rId6"/>
              </a:rPr>
              <a:t>https://domino.ai/blog/natural-language-in-python-using-spacy</a:t>
            </a:r>
            <a:r>
              <a:rPr lang="en-US" sz="1400" dirty="0">
                <a:latin typeface="Segoe UI" panose="020B0502040204020203" pitchFamily="34" charset="0"/>
                <a:cs typeface="Segoe UI" panose="020B0502040204020203" pitchFamily="34" charset="0"/>
              </a:rPr>
              <a:t> </a:t>
            </a:r>
          </a:p>
          <a:p>
            <a:pPr>
              <a:lnSpc>
                <a:spcPct val="150000"/>
              </a:lnSpc>
            </a:pPr>
            <a:r>
              <a:rPr lang="en-US" sz="1400" dirty="0">
                <a:latin typeface="Segoe UI" panose="020B0502040204020203" pitchFamily="34" charset="0"/>
                <a:cs typeface="Segoe UI" panose="020B0502040204020203" pitchFamily="34" charset="0"/>
              </a:rPr>
              <a:t>Extractive Automatic Text Summarization using SpaCy in Python &amp; NLP. (2021, March 4). IEEE Conference Publication | IEEE Xplore. </a:t>
            </a:r>
            <a:r>
              <a:rPr lang="en-US" sz="1400" dirty="0">
                <a:latin typeface="Segoe UI" panose="020B0502040204020203" pitchFamily="34" charset="0"/>
                <a:cs typeface="Segoe UI" panose="020B0502040204020203" pitchFamily="34" charset="0"/>
                <a:hlinkClick r:id="rId7"/>
              </a:rPr>
              <a:t>https://ieeexplore.ieee.org/document/9404712</a:t>
            </a:r>
            <a:r>
              <a:rPr lang="en-US" sz="1400" dirty="0">
                <a:latin typeface="Segoe UI" panose="020B0502040204020203" pitchFamily="34" charset="0"/>
                <a:cs typeface="Segoe UI" panose="020B0502040204020203" pitchFamily="34" charset="0"/>
              </a:rPr>
              <a:t> </a:t>
            </a:r>
          </a:p>
          <a:p>
            <a:pPr>
              <a:lnSpc>
                <a:spcPct val="150000"/>
              </a:lnSpc>
            </a:pPr>
            <a:r>
              <a:rPr lang="en-US" sz="1400" dirty="0">
                <a:latin typeface="Segoe UI" panose="020B0502040204020203" pitchFamily="34" charset="0"/>
                <a:cs typeface="Segoe UI" panose="020B0502040204020203" pitchFamily="34" charset="0"/>
              </a:rPr>
              <a:t>Extractive Automatic Text Summarization using SpaCy in Python &amp; NLP. (2021, March 4). IEEE Conference Publication | IEEE Xplore.  </a:t>
            </a:r>
            <a:r>
              <a:rPr lang="en-US" sz="1400" dirty="0">
                <a:latin typeface="Segoe UI" panose="020B0502040204020203" pitchFamily="34" charset="0"/>
                <a:cs typeface="Segoe UI" panose="020B0502040204020203" pitchFamily="34" charset="0"/>
                <a:hlinkClick r:id="rId7"/>
              </a:rPr>
              <a:t>https://ieeexplore.ieee.org/document/9404712</a:t>
            </a:r>
            <a:r>
              <a:rPr lang="en-US" sz="1400" dirty="0">
                <a:latin typeface="Segoe UI" panose="020B0502040204020203" pitchFamily="34" charset="0"/>
                <a:cs typeface="Segoe UI" panose="020B0502040204020203" pitchFamily="34" charset="0"/>
              </a:rPr>
              <a:t> </a:t>
            </a:r>
          </a:p>
        </p:txBody>
      </p:sp>
    </p:spTree>
    <p:extLst>
      <p:ext uri="{BB962C8B-B14F-4D97-AF65-F5344CB8AC3E}">
        <p14:creationId xmlns:p14="http://schemas.microsoft.com/office/powerpoint/2010/main" val="8363128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1</TotalTime>
  <Words>806</Words>
  <Application>Microsoft Macintosh PowerPoint</Application>
  <PresentationFormat>Widescreen</PresentationFormat>
  <Paragraphs>72</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Aptos Display</vt:lpstr>
      <vt:lpstr>Arial</vt:lpstr>
      <vt:lpstr>Courier New</vt:lpstr>
      <vt:lpstr>Segoe UI</vt:lpstr>
      <vt:lpstr>office theme</vt:lpstr>
      <vt:lpstr>PowerPoint Presentation</vt:lpstr>
      <vt:lpstr>Agenda</vt:lpstr>
      <vt:lpstr>Introduction</vt:lpstr>
      <vt:lpstr>A Brief History</vt:lpstr>
      <vt:lpstr>Real World Applications</vt:lpstr>
      <vt:lpstr>Demonstration SpaCy</vt:lpstr>
      <vt:lpstr>Demonstration NLTK</vt:lpstr>
      <vt:lpstr>Conclusion</vt:lpstr>
      <vt:lpstr>Sources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martin.demel-W216901110</cp:lastModifiedBy>
  <cp:revision>2</cp:revision>
  <dcterms:created xsi:type="dcterms:W3CDTF">2024-08-24T13:46:41Z</dcterms:created>
  <dcterms:modified xsi:type="dcterms:W3CDTF">2025-01-29T16:23:45Z</dcterms:modified>
</cp:coreProperties>
</file>

<file path=docProps/thumbnail.jpeg>
</file>